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9"/>
  </p:handoutMasterIdLst>
  <p:sldIdLst>
    <p:sldId id="256" r:id="rId3"/>
    <p:sldId id="257" r:id="rId4"/>
    <p:sldId id="258" r:id="rId5"/>
    <p:sldId id="273" r:id="rId6"/>
    <p:sldId id="274" r:id="rId7"/>
    <p:sldId id="27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C821F-FF70-479F-8F11-11564231DAC6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DD67B-ACE3-44B6-B99D-80E76A8754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747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5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433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651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437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361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9138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69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706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961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69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48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0675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2275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47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53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435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31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61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202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7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51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D4F5E-5EF4-4264-BC0E-83870741589D}" type="datetimeFigureOut">
              <a:rPr lang="es-MX" smtClean="0"/>
              <a:t>16/03/2017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C521F-59E7-42CB-B3BA-2E4F5E25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778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7" y="2348880"/>
            <a:ext cx="7560839" cy="450912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b="1" dirty="0" smtClean="0"/>
              <a:t>Anuies </a:t>
            </a:r>
            <a:r>
              <a:rPr lang="es-MX" sz="4400" b="1" dirty="0" err="1" smtClean="0"/>
              <a:t>NorEste</a:t>
            </a:r>
            <a:r>
              <a:rPr lang="es-MX" sz="4400" b="1" dirty="0" smtClean="0"/>
              <a:t> Bibliotecas</a:t>
            </a:r>
            <a:br>
              <a:rPr lang="es-MX" sz="4400" b="1" dirty="0" smtClean="0"/>
            </a:br>
            <a:r>
              <a:rPr lang="es-MX" sz="4400" b="1" dirty="0" smtClean="0"/>
              <a:t/>
            </a:r>
            <a:br>
              <a:rPr lang="es-MX" sz="4400" b="1" dirty="0" smtClean="0"/>
            </a:br>
            <a:r>
              <a:rPr lang="es-MX" sz="4400" b="1" dirty="0" smtClean="0"/>
              <a:t/>
            </a:r>
            <a:br>
              <a:rPr lang="es-MX" sz="4400" b="1" dirty="0" smtClean="0"/>
            </a:br>
            <a:r>
              <a:rPr lang="es-MX" sz="4400" b="1" dirty="0" smtClean="0"/>
              <a:t>Reporte de avances sobre el </a:t>
            </a:r>
            <a:br>
              <a:rPr lang="es-MX" sz="4400" b="1" dirty="0" smtClean="0"/>
            </a:br>
            <a:r>
              <a:rPr lang="es-MX" sz="4400" b="1" dirty="0" smtClean="0"/>
              <a:t>Plan de trabajo </a:t>
            </a:r>
            <a:br>
              <a:rPr lang="es-MX" sz="4400" b="1" dirty="0" smtClean="0"/>
            </a:br>
            <a:r>
              <a:rPr lang="es-MX" sz="4400" b="1" dirty="0" smtClean="0"/>
              <a:t>2016-2017</a:t>
            </a:r>
            <a:br>
              <a:rPr lang="es-MX" sz="4400" b="1" dirty="0" smtClean="0"/>
            </a:br>
            <a:r>
              <a:rPr lang="es-MX" sz="4400" b="1" dirty="0" smtClean="0"/>
              <a:t/>
            </a:r>
            <a:br>
              <a:rPr lang="es-MX" sz="4400" b="1" dirty="0" smtClean="0"/>
            </a:br>
            <a:r>
              <a:rPr lang="es-MX" sz="4400" b="1" dirty="0" smtClean="0"/>
              <a:t>                               </a:t>
            </a:r>
            <a:r>
              <a:rPr lang="es-MX" sz="2200" b="1" dirty="0" smtClean="0"/>
              <a:t>Saltillo, Coahuila  22 de marzo de 2017</a:t>
            </a:r>
            <a:r>
              <a:rPr lang="es-MX" sz="2200" dirty="0" smtClean="0"/>
              <a:t/>
            </a:r>
            <a:br>
              <a:rPr lang="es-MX" sz="2200" dirty="0" smtClean="0"/>
            </a:br>
            <a:endParaRPr lang="es-MX" sz="22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9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76672"/>
            <a:ext cx="1127082" cy="1296144"/>
          </a:xfrm>
          <a:prstGeom prst="rect">
            <a:avLst/>
          </a:prstGeom>
          <a:noFill/>
        </p:spPr>
      </p:pic>
      <p:pic>
        <p:nvPicPr>
          <p:cNvPr id="1026" name="Picture 2" descr="Resultado de imagen para anu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476672"/>
            <a:ext cx="151216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10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76672"/>
            <a:ext cx="6552728" cy="5688632"/>
          </a:xfrm>
        </p:spPr>
        <p:txBody>
          <a:bodyPr/>
          <a:lstStyle/>
          <a:p>
            <a:pPr marL="0" indent="0" algn="ctr">
              <a:buNone/>
            </a:pPr>
            <a:r>
              <a:rPr lang="es-MX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 DE TRABAJO PARA LA </a:t>
            </a:r>
          </a:p>
          <a:p>
            <a:pPr marL="0" indent="0" algn="ctr">
              <a:buNone/>
            </a:pPr>
            <a:r>
              <a:rPr lang="es-MX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MESA DIRECTIVA 2016-2017</a:t>
            </a:r>
          </a:p>
          <a:p>
            <a:pPr marL="0" indent="0">
              <a:buNone/>
            </a:pPr>
            <a:r>
              <a:rPr lang="es-MX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marL="0" indent="0">
              <a:buNone/>
            </a:pPr>
            <a:r>
              <a:rPr lang="es-MX" sz="3200" b="1" dirty="0">
                <a:solidFill>
                  <a:schemeClr val="tx1"/>
                </a:solidFill>
              </a:rPr>
              <a:t>Objetivo General: </a:t>
            </a:r>
            <a:endParaRPr lang="es-MX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200" b="1" dirty="0" smtClean="0"/>
              <a:t>Generar conocimiento, habilidades y actitudes para el mejoramiento de la función bibliotecaria en las instituciones de educación superior integrantes de la Región Noreste de </a:t>
            </a:r>
            <a:r>
              <a:rPr lang="es-MX" sz="3200" b="1" dirty="0" err="1" smtClean="0"/>
              <a:t>ANUIES</a:t>
            </a:r>
            <a:endParaRPr lang="es-MX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159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7416824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3600" b="1" dirty="0">
                <a:solidFill>
                  <a:schemeClr val="tx1"/>
                </a:solidFill>
              </a:rPr>
              <a:t>Ejes </a:t>
            </a:r>
            <a:r>
              <a:rPr lang="es-MX" sz="3600" b="1" dirty="0" smtClean="0">
                <a:solidFill>
                  <a:schemeClr val="tx1"/>
                </a:solidFill>
              </a:rPr>
              <a:t>Fundamentales del Plan de Trabajo:</a:t>
            </a:r>
            <a:endParaRPr lang="es-MX" sz="3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600" dirty="0">
                <a:solidFill>
                  <a:schemeClr val="tx1"/>
                </a:solidFill>
              </a:rPr>
              <a:t> </a:t>
            </a:r>
            <a:endParaRPr lang="es-MX" sz="3600" dirty="0" smtClean="0">
              <a:solidFill>
                <a:schemeClr val="tx1"/>
              </a:solidFill>
            </a:endParaRPr>
          </a:p>
          <a:p>
            <a:r>
              <a:rPr lang="es-MX" sz="3600" dirty="0" smtClean="0">
                <a:solidFill>
                  <a:schemeClr val="tx1"/>
                </a:solidFill>
              </a:rPr>
              <a:t>Revitalización y consolidación </a:t>
            </a:r>
            <a:r>
              <a:rPr lang="es-MX" sz="3600" dirty="0">
                <a:solidFill>
                  <a:schemeClr val="tx1"/>
                </a:solidFill>
              </a:rPr>
              <a:t>de la Red</a:t>
            </a:r>
          </a:p>
          <a:p>
            <a:r>
              <a:rPr lang="es-MX" sz="3600" dirty="0" smtClean="0">
                <a:solidFill>
                  <a:schemeClr val="tx1"/>
                </a:solidFill>
              </a:rPr>
              <a:t>Cultura Bibliotecológica</a:t>
            </a:r>
            <a:endParaRPr lang="es-MX" sz="3600" dirty="0">
              <a:solidFill>
                <a:schemeClr val="tx1"/>
              </a:solidFill>
            </a:endParaRPr>
          </a:p>
          <a:p>
            <a:r>
              <a:rPr lang="es-MX" sz="3600" dirty="0" smtClean="0">
                <a:solidFill>
                  <a:schemeClr val="tx1"/>
                </a:solidFill>
              </a:rPr>
              <a:t>Profesionalización y Capacitación</a:t>
            </a:r>
          </a:p>
          <a:p>
            <a:r>
              <a:rPr lang="es-MX" sz="3600" dirty="0" smtClean="0"/>
              <a:t>Generación de conocimiento conjunto y planteamiento de proyectos colectivos</a:t>
            </a:r>
            <a:endParaRPr lang="es-MX" sz="3600" dirty="0">
              <a:solidFill>
                <a:schemeClr val="tx1"/>
              </a:solidFill>
            </a:endParaRPr>
          </a:p>
          <a:p>
            <a:r>
              <a:rPr lang="es-MX" sz="3600" dirty="0" smtClean="0">
                <a:solidFill>
                  <a:schemeClr val="tx1"/>
                </a:solidFill>
              </a:rPr>
              <a:t>Recursos </a:t>
            </a:r>
            <a:r>
              <a:rPr lang="es-MX" sz="3600" dirty="0">
                <a:solidFill>
                  <a:schemeClr val="tx1"/>
                </a:solidFill>
              </a:rPr>
              <a:t>electrónicos de información compartidos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831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9847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sz="4600" b="1" dirty="0" smtClean="0">
                <a:solidFill>
                  <a:schemeClr val="tx1"/>
                </a:solidFill>
              </a:rPr>
              <a:t>Avances sobre los Ejes Fundamentales</a:t>
            </a:r>
            <a:endParaRPr lang="es-MX" sz="4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600" dirty="0">
                <a:solidFill>
                  <a:schemeClr val="tx1"/>
                </a:solidFill>
              </a:rPr>
              <a:t> </a:t>
            </a:r>
            <a:endParaRPr lang="es-MX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600" b="1" dirty="0" smtClean="0">
                <a:solidFill>
                  <a:schemeClr val="tx1"/>
                </a:solidFill>
              </a:rPr>
              <a:t>Revitalización y consolidación </a:t>
            </a:r>
            <a:r>
              <a:rPr lang="es-MX" sz="3600" b="1" dirty="0">
                <a:solidFill>
                  <a:schemeClr val="tx1"/>
                </a:solidFill>
              </a:rPr>
              <a:t>de la </a:t>
            </a:r>
            <a:r>
              <a:rPr lang="es-MX" sz="3600" b="1" dirty="0" smtClean="0">
                <a:solidFill>
                  <a:schemeClr val="tx1"/>
                </a:solidFill>
              </a:rPr>
              <a:t>Red:</a:t>
            </a:r>
          </a:p>
          <a:p>
            <a:pPr marL="0" indent="0">
              <a:buNone/>
            </a:pPr>
            <a:r>
              <a:rPr lang="es-MX" sz="3600" dirty="0" smtClean="0"/>
              <a:t>Se habilitó la página electrónica de la Red, a través de la cual se mantiene contacto continuo con las instituciones integrantes, en el portal se publican noticias de la vida académica de la comunidad académica de las distintas instituciones.</a:t>
            </a:r>
          </a:p>
          <a:p>
            <a:pPr marL="0" indent="0">
              <a:buNone/>
            </a:pPr>
            <a:r>
              <a:rPr lang="es-MX" sz="3600" dirty="0" smtClean="0"/>
              <a:t>En el portal se han publicado más de 200 noticias entre el 5 de octubre de 2016 y el día de la fecha, todas ellas generadas en las diversas instituciones integrantes de la Red.</a:t>
            </a:r>
          </a:p>
          <a:p>
            <a:pPr marL="0" indent="0">
              <a:buNone/>
            </a:pPr>
            <a:endParaRPr lang="es-MX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600" b="1" dirty="0" smtClean="0">
                <a:solidFill>
                  <a:schemeClr val="tx1"/>
                </a:solidFill>
              </a:rPr>
              <a:t>Cultura Bibliotecológica:</a:t>
            </a:r>
          </a:p>
          <a:p>
            <a:pPr marL="0" indent="0">
              <a:buNone/>
            </a:pPr>
            <a:r>
              <a:rPr lang="es-MX" sz="3600" dirty="0" smtClean="0"/>
              <a:t>Se han editado 19 números de nuestra publicación electrónica </a:t>
            </a:r>
            <a:r>
              <a:rPr lang="es-MX" sz="3600" b="1" dirty="0" smtClean="0"/>
              <a:t>“Temas de Cultura Bibliotecológica”, </a:t>
            </a:r>
            <a:r>
              <a:rPr lang="es-MX" sz="3600" dirty="0" smtClean="0"/>
              <a:t>en los cuales se ha dado difusión a eventos nacionales e internacionales, tendencias, problemas compartidos, y en general novedades en la práctica bibliotecaria</a:t>
            </a:r>
          </a:p>
          <a:p>
            <a:pPr marL="0" indent="0">
              <a:buNone/>
            </a:pPr>
            <a:endParaRPr lang="es-MX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663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16632"/>
            <a:ext cx="8748464" cy="6624736"/>
          </a:xfrm>
        </p:spPr>
        <p:txBody>
          <a:bodyPr>
            <a:normAutofit fontScale="92500" lnSpcReduction="20000"/>
          </a:bodyPr>
          <a:lstStyle/>
          <a:p>
            <a:r>
              <a:rPr lang="es-MX" sz="2800" b="1" dirty="0"/>
              <a:t>Profesionalización y Capacitación</a:t>
            </a:r>
          </a:p>
          <a:p>
            <a:r>
              <a:rPr lang="es-MX" sz="2800" dirty="0" smtClean="0"/>
              <a:t>Se promovieron diversos cursos de capacitación y actualización en las áreas del quehacer de las bibliotecas, desde atención a usuario hasta catalogación, difusión, manejo de bases de datos, etc.</a:t>
            </a:r>
          </a:p>
          <a:p>
            <a:r>
              <a:rPr lang="es-MX" sz="2800" dirty="0" smtClean="0"/>
              <a:t>Se </a:t>
            </a:r>
            <a:r>
              <a:rPr lang="es-MX" sz="2800" dirty="0" err="1" smtClean="0"/>
              <a:t>boletinaron</a:t>
            </a:r>
            <a:r>
              <a:rPr lang="es-MX" sz="2800" dirty="0" smtClean="0"/>
              <a:t> distintos materiales de interés profesional a texto completo para la educación continua del personal de las </a:t>
            </a:r>
            <a:r>
              <a:rPr lang="es-MX" sz="2800" dirty="0" err="1" smtClean="0"/>
              <a:t>biblitoecas</a:t>
            </a:r>
            <a:endParaRPr lang="es-MX" sz="2800" dirty="0" smtClean="0"/>
          </a:p>
          <a:p>
            <a:endParaRPr lang="es-MX" sz="2800" b="1" dirty="0"/>
          </a:p>
          <a:p>
            <a:r>
              <a:rPr lang="es-MX" sz="2800" b="1" dirty="0" smtClean="0"/>
              <a:t>Generación </a:t>
            </a:r>
            <a:r>
              <a:rPr lang="es-MX" sz="2800" b="1" dirty="0"/>
              <a:t>de conocimiento conjunto y planteamiento de proyectos colectivos</a:t>
            </a:r>
            <a:r>
              <a:rPr lang="es-MX" sz="2800" b="1" dirty="0" smtClean="0"/>
              <a:t>:</a:t>
            </a:r>
          </a:p>
          <a:p>
            <a:endParaRPr lang="es-MX" sz="2800" dirty="0"/>
          </a:p>
          <a:p>
            <a:pPr marL="0" indent="0">
              <a:buNone/>
            </a:pPr>
            <a:r>
              <a:rPr lang="es-MX" sz="2800" dirty="0" smtClean="0"/>
              <a:t>Con </a:t>
            </a:r>
            <a:r>
              <a:rPr lang="es-MX" sz="2800" dirty="0"/>
              <a:t>la colaboración de las instituciones asociadas, se avanza sobre el primer proyecto de investigación conjunto, relativo a la problemática de los arcos magnéticos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b="1" dirty="0"/>
              <a:t>Recursos electrónicos de información compartidos:</a:t>
            </a:r>
          </a:p>
          <a:p>
            <a:pPr marL="0" indent="0">
              <a:buNone/>
            </a:pPr>
            <a:r>
              <a:rPr lang="es-MX" sz="2800" dirty="0"/>
              <a:t>Se responde a las necesidades de información electrónica de usuarios de instituciones asociadas que no cuentan con recursos específicos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776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573016"/>
            <a:ext cx="1406250" cy="1617187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107504" y="1844824"/>
            <a:ext cx="5616624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b="1" dirty="0" smtClean="0"/>
              <a:t>Coordinador</a:t>
            </a:r>
            <a:endParaRPr lang="es-MX" sz="2400" dirty="0" smtClean="0"/>
          </a:p>
          <a:p>
            <a:r>
              <a:rPr lang="es-MX" sz="2400" dirty="0" smtClean="0"/>
              <a:t>Ing. Reynaldo Sánchez Valdés - Universidad Autónoma de Coahuila</a:t>
            </a:r>
          </a:p>
          <a:p>
            <a:r>
              <a:rPr lang="es-MX" sz="2400" b="1" dirty="0" smtClean="0"/>
              <a:t>Suplente del coordinador</a:t>
            </a:r>
            <a:endParaRPr lang="es-MX" sz="2400" dirty="0" smtClean="0"/>
          </a:p>
          <a:p>
            <a:r>
              <a:rPr lang="es-MX" sz="2400" dirty="0" smtClean="0"/>
              <a:t>Lic. Beatriz Ruiz Lozoya - Universidad Autónoma de Tamaulipas</a:t>
            </a:r>
          </a:p>
          <a:p>
            <a:r>
              <a:rPr lang="es-MX" sz="2400" b="1" dirty="0" smtClean="0"/>
              <a:t>Secretario</a:t>
            </a:r>
          </a:p>
          <a:p>
            <a:r>
              <a:rPr lang="es-MX" sz="2400" dirty="0" smtClean="0"/>
              <a:t>Mtro. Néstor Ramírez - Universidad de Montemorelos</a:t>
            </a:r>
          </a:p>
          <a:p>
            <a:r>
              <a:rPr lang="es-MX" sz="2400" b="1" dirty="0" smtClean="0"/>
              <a:t>Tesorera</a:t>
            </a:r>
            <a:endParaRPr lang="es-MX" sz="2400" dirty="0" smtClean="0"/>
          </a:p>
          <a:p>
            <a:r>
              <a:rPr lang="es-MX" sz="2400" dirty="0" smtClean="0"/>
              <a:t>Lic. Enriqueta Barrios Fuentes - Universidad Juárez del Estado de Durango</a:t>
            </a:r>
          </a:p>
          <a:p>
            <a:endParaRPr lang="es-MX" sz="24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547664" y="332656"/>
            <a:ext cx="7272808" cy="1010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dirty="0" smtClean="0"/>
              <a:t>Red </a:t>
            </a:r>
            <a:r>
              <a:rPr lang="es-MX" sz="4800" b="1" dirty="0" smtClean="0"/>
              <a:t>Anuies </a:t>
            </a:r>
            <a:r>
              <a:rPr lang="es-MX" sz="4800" b="1" dirty="0" err="1" smtClean="0"/>
              <a:t>NorEste</a:t>
            </a:r>
            <a:r>
              <a:rPr lang="es-MX" sz="4800" b="1" dirty="0" smtClean="0"/>
              <a:t> Bibliotecas</a:t>
            </a:r>
            <a:endParaRPr lang="es-MX" sz="4800" dirty="0"/>
          </a:p>
        </p:txBody>
      </p:sp>
      <p:pic>
        <p:nvPicPr>
          <p:cNvPr id="7" name="Picture 2" descr="Resultado de imagen para anu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343149"/>
            <a:ext cx="1880108" cy="188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231930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con pila de libros">
  <a:themeElements>
    <a:clrScheme name="Plantilla de diseño con pila de libr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 de diseño con pila de libro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tilla de diseño con pila de libr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para el Coloquio de Maestría versión2</Template>
  <TotalTime>466</TotalTime>
  <Words>190</Words>
  <Application>Microsoft Office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Plantilla de diseño con pila de libros</vt:lpstr>
      <vt:lpstr>Tema de Office</vt:lpstr>
      <vt:lpstr>Anuies NorEste Bibliotecas   Reporte de avances sobre el  Plan de trabajo  2016-2017                                 Saltillo, Coahuila  22 de marzo de 2017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de Bibliotecas de Instituciones de Educación Superior del Noreste   Plan de trabajo  2012-2014</dc:title>
  <dc:creator>hcardenas</dc:creator>
  <cp:lastModifiedBy>Horacio Cárdenas Zardoni</cp:lastModifiedBy>
  <cp:revision>35</cp:revision>
  <cp:lastPrinted>2017-01-16T18:07:56Z</cp:lastPrinted>
  <dcterms:created xsi:type="dcterms:W3CDTF">2012-10-15T15:26:11Z</dcterms:created>
  <dcterms:modified xsi:type="dcterms:W3CDTF">2017-03-16T20:33:28Z</dcterms:modified>
</cp:coreProperties>
</file>